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468" r:id="rId2"/>
    <p:sldId id="512" r:id="rId3"/>
    <p:sldId id="520" r:id="rId4"/>
    <p:sldId id="516" r:id="rId5"/>
    <p:sldId id="517" r:id="rId6"/>
    <p:sldId id="524" r:id="rId7"/>
    <p:sldId id="525" r:id="rId8"/>
    <p:sldId id="526" r:id="rId9"/>
    <p:sldId id="527" r:id="rId10"/>
    <p:sldId id="529" r:id="rId11"/>
    <p:sldId id="531" r:id="rId12"/>
    <p:sldId id="528" r:id="rId13"/>
    <p:sldId id="532" r:id="rId14"/>
    <p:sldId id="533" r:id="rId15"/>
    <p:sldId id="535" r:id="rId16"/>
    <p:sldId id="541" r:id="rId17"/>
    <p:sldId id="537" r:id="rId18"/>
    <p:sldId id="538" r:id="rId19"/>
    <p:sldId id="536" r:id="rId20"/>
    <p:sldId id="539" r:id="rId21"/>
    <p:sldId id="540" r:id="rId22"/>
    <p:sldId id="500" r:id="rId23"/>
    <p:sldId id="264" r:id="rId2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9" autoAdjust="0"/>
    <p:restoredTop sz="95182" autoAdjust="0"/>
  </p:normalViewPr>
  <p:slideViewPr>
    <p:cSldViewPr snapToGrid="0">
      <p:cViewPr>
        <p:scale>
          <a:sx n="75" d="100"/>
          <a:sy n="75" d="100"/>
        </p:scale>
        <p:origin x="1013" y="6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4.jpg>
</file>

<file path=ppt/media/image5.jp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MX" dirty="0"/>
              <a:t>Haz clic en el icono para agregar una imagen</a:t>
            </a:r>
            <a:endParaRPr lang="es-CO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20/04/2025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75" r:id="rId13"/>
    <p:sldLayoutId id="2147483673" r:id="rId1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f7tnnOKpb_2ppP3jluL55B02YG7nvNx5/edit?usp=sharing&amp;ouid=106337483190684096692&amp;rtpof=true&amp;sd=true" TargetMode="External"/><Relationship Id="rId2" Type="http://schemas.openxmlformats.org/officeDocument/2006/relationships/hyperlink" Target="../Pictures/Imagen2.png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f7tnnOKpb_2ppP3jluL55B02YG7nvNx5/edit?usp=sharing&amp;ouid=106337483190684096692&amp;rtpof=true&amp;sd=true" TargetMode="External"/><Relationship Id="rId2" Type="http://schemas.openxmlformats.org/officeDocument/2006/relationships/hyperlink" Target="../Pictures/Imagen2.png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3imAyz_wAnxn9-ExbxTjh9s93K3nW9Jp/edit#heading=h.rula7poo3ozy" TargetMode="External"/><Relationship Id="rId2" Type="http://schemas.openxmlformats.org/officeDocument/2006/relationships/hyperlink" Target="../Pictures/Imagen2.png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3imAyz_wAnxn9-ExbxTjh9s93K3nW9Jp/edit#heading=h.rula7poo3ozy" TargetMode="External"/><Relationship Id="rId2" Type="http://schemas.openxmlformats.org/officeDocument/2006/relationships/hyperlink" Target="../Pictures/Imagen2.png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3imAyz_wAnxn9-ExbxTjh9s93K3nW9Jp/edit#heading=h.rula7poo3ozy" TargetMode="External"/><Relationship Id="rId2" Type="http://schemas.openxmlformats.org/officeDocument/2006/relationships/hyperlink" Target="../Pictures/Imagen2.png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hyperlink" Target="https://drive.google.com/file/d/1nyKKH33NekEpV_EtIfb3txztgRzZGeK5/view?usp=drive_link" TargetMode="Externa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hyperlink" Target="https://drive.google.com/file/d/1CTuS3sCblY5yuqw_W-wJnOnC5e7S07Q2/view?usp=drive_link" TargetMode="Externa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drive.google.com/file/d/16Zqt812WTKcjYywUcTDmPVkVQDOJeSWz/view?usp=drive_link" TargetMode="Externa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docs.google.com/spreadsheets/d/1rvnU257yqAvmt9buVgcBxMk9qonhjyxQ/edit?usp=drive_link&amp;ouid=106337483190684096692&amp;rtpof=true&amp;sd=true" TargetMode="Externa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hyperlink" Target="https://drive.google.com/file/d/1rfxryK7yY6jvDNK5W1kIUmnuNkq-_Kn-/view?usp=drive_link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drive.google.com/file/d/1vnUQO_4reOpQWMNPIRizAdUqxVyC4PMi/view?usp=drive_link" TargetMode="Externa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uvierOlmos/AgroSoft-Beta.git" TargetMode="Externa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2TnGOsNYB3y3XGtIRjptaQZt3FO8pqrq/view?usp=drive_link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860677" y="2275618"/>
            <a:ext cx="65315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Agrosoft</a:t>
            </a:r>
          </a:p>
          <a:p>
            <a:r>
              <a:rPr lang="es-E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Aplicativo de comercio directo.</a:t>
            </a:r>
          </a:p>
          <a:p>
            <a:endParaRPr lang="es-ES" sz="20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9F49E9A-4F25-4091-A51B-93FC7556DAC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801" r="17801"/>
          <a:stretch/>
        </p:blipFill>
        <p:spPr>
          <a:xfrm>
            <a:off x="6139542" y="744583"/>
            <a:ext cx="4754879" cy="536883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3AB8340-881A-420E-809C-DB32A976606D}"/>
              </a:ext>
            </a:extLst>
          </p:cNvPr>
          <p:cNvSpPr txBox="1"/>
          <p:nvPr/>
        </p:nvSpPr>
        <p:spPr>
          <a:xfrm>
            <a:off x="860677" y="4102124"/>
            <a:ext cx="33489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Johan Fernando Ochoa Lozano</a:t>
            </a:r>
          </a:p>
          <a:p>
            <a:r>
              <a:rPr lang="es-E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Duvier Olmos Cometa</a:t>
            </a:r>
          </a:p>
          <a:p>
            <a:r>
              <a:rPr lang="es-E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Juliana Tique Ortiz</a:t>
            </a:r>
          </a:p>
          <a:p>
            <a:r>
              <a:rPr lang="es-E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Derek Saavedra Castañeda</a:t>
            </a: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2AB4E-04DE-7C4B-AC1A-0B2B2B4F0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FDBE40-CE90-07DB-41A0-B87A6E261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Ficha técnica</a:t>
            </a:r>
          </a:p>
        </p:txBody>
      </p:sp>
      <p:sp>
        <p:nvSpPr>
          <p:cNvPr id="9" name="CuadroTexto 8">
            <a:hlinkClick r:id="rId2" action="ppaction://hlinkfile"/>
            <a:extLst>
              <a:ext uri="{FF2B5EF4-FFF2-40B4-BE49-F238E27FC236}">
                <a16:creationId xmlns:a16="http://schemas.microsoft.com/office/drawing/2014/main" id="{61531DB6-D9C9-48AE-AA9F-99F4E737C628}"/>
              </a:ext>
            </a:extLst>
          </p:cNvPr>
          <p:cNvSpPr txBox="1"/>
          <p:nvPr/>
        </p:nvSpPr>
        <p:spPr>
          <a:xfrm>
            <a:off x="252920" y="6036979"/>
            <a:ext cx="7626484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Enlace</a:t>
            </a:r>
            <a:r>
              <a:rPr lang="en-US" dirty="0"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:</a:t>
            </a:r>
          </a:p>
          <a:p>
            <a:r>
              <a:rPr lang="en-US" sz="1400" dirty="0">
                <a:latin typeface="DM Sans"/>
                <a:ea typeface="DM Sans"/>
                <a:cs typeface="DM Sans"/>
                <a:sym typeface="DM Sans"/>
                <a:hlinkClick r:id="rId3"/>
              </a:rPr>
              <a:t>https://docs.google.com/spreadsheets/d/1f7tnnOKpb_2ppP3jluL55B02YG7nvNx5/edit?usp=sharing&amp;ouid=106337483190684096692&amp;rtpof=true&amp;sd=true</a:t>
            </a:r>
            <a:r>
              <a:rPr lang="en-US" sz="1400" dirty="0">
                <a:latin typeface="DM Sans"/>
                <a:ea typeface="DM Sans"/>
                <a:cs typeface="DM Sans"/>
                <a:sym typeface="DM Sans"/>
              </a:rPr>
              <a:t> </a:t>
            </a:r>
            <a:endParaRPr lang="es-MX" sz="1400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83CFDD2-4A41-EFAC-5F1E-D8773C7294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81F7936-4D0C-8645-7477-C953516E5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0636" y="1456657"/>
            <a:ext cx="8110728" cy="46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147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2AB4E-04DE-7C4B-AC1A-0B2B2B4F0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FDBE40-CE90-07DB-41A0-B87A6E261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Cotizaciones</a:t>
            </a:r>
          </a:p>
        </p:txBody>
      </p:sp>
      <p:sp>
        <p:nvSpPr>
          <p:cNvPr id="9" name="CuadroTexto 8">
            <a:hlinkClick r:id="rId2" action="ppaction://hlinkfile"/>
            <a:extLst>
              <a:ext uri="{FF2B5EF4-FFF2-40B4-BE49-F238E27FC236}">
                <a16:creationId xmlns:a16="http://schemas.microsoft.com/office/drawing/2014/main" id="{61531DB6-D9C9-48AE-AA9F-99F4E737C628}"/>
              </a:ext>
            </a:extLst>
          </p:cNvPr>
          <p:cNvSpPr txBox="1"/>
          <p:nvPr/>
        </p:nvSpPr>
        <p:spPr>
          <a:xfrm>
            <a:off x="289496" y="5692656"/>
            <a:ext cx="7626484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Enlace</a:t>
            </a:r>
            <a:r>
              <a:rPr lang="en-US" dirty="0"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:</a:t>
            </a:r>
          </a:p>
          <a:p>
            <a:r>
              <a:rPr lang="en-US" sz="1400" dirty="0">
                <a:latin typeface="DM Sans"/>
                <a:ea typeface="DM Sans"/>
                <a:cs typeface="DM Sans"/>
                <a:sym typeface="DM Sans"/>
                <a:hlinkClick r:id="rId3"/>
              </a:rPr>
              <a:t>https://docs.google.com/spreadsheets/d/1f7tnnOKpb_2ppP3jluL55B02YG7nvNx5/edit?usp=sharing&amp;ouid=106337483190684096692&amp;rtpof=true&amp;sd=true</a:t>
            </a:r>
            <a:r>
              <a:rPr lang="en-US" sz="1400" dirty="0">
                <a:latin typeface="DM Sans"/>
                <a:ea typeface="DM Sans"/>
                <a:cs typeface="DM Sans"/>
                <a:sym typeface="DM Sans"/>
              </a:rPr>
              <a:t> </a:t>
            </a:r>
            <a:endParaRPr lang="es-MX" sz="1400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83CFDD2-4A41-EFAC-5F1E-D8773C7294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51C4C68-6085-75EC-273E-1A007AC53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32005"/>
            <a:ext cx="12192000" cy="33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49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2AB4E-04DE-7C4B-AC1A-0B2B2B4F0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FDBE40-CE90-07DB-41A0-B87A6E261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Requerimientos funcionales</a:t>
            </a:r>
          </a:p>
        </p:txBody>
      </p:sp>
      <p:sp>
        <p:nvSpPr>
          <p:cNvPr id="9" name="CuadroTexto 8">
            <a:hlinkClick r:id="rId2" action="ppaction://hlinkfile"/>
            <a:extLst>
              <a:ext uri="{FF2B5EF4-FFF2-40B4-BE49-F238E27FC236}">
                <a16:creationId xmlns:a16="http://schemas.microsoft.com/office/drawing/2014/main" id="{61531DB6-D9C9-48AE-AA9F-99F4E737C628}"/>
              </a:ext>
            </a:extLst>
          </p:cNvPr>
          <p:cNvSpPr txBox="1"/>
          <p:nvPr/>
        </p:nvSpPr>
        <p:spPr>
          <a:xfrm>
            <a:off x="282101" y="1690688"/>
            <a:ext cx="3508443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Enlace IEEE830</a:t>
            </a:r>
            <a:r>
              <a:rPr lang="en-US" sz="2000" dirty="0"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:</a:t>
            </a:r>
          </a:p>
          <a:p>
            <a:r>
              <a:rPr lang="pt-BR" sz="1600" dirty="0">
                <a:hlinkClick r:id="rId3"/>
              </a:rPr>
              <a:t>Formato IEEE830.docx - Documentos de Google</a:t>
            </a:r>
            <a:endParaRPr lang="es-MX" sz="1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97D07FE-3CC3-D886-E1CA-480A7BAAC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6644" y="1536257"/>
            <a:ext cx="7311956" cy="173831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E4450B6-C621-5E31-A718-E5724F9082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6643" y="3429000"/>
            <a:ext cx="7311957" cy="147967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BF6FB30-1F1D-E561-AE90-FD23E1F98E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6642" y="5063110"/>
            <a:ext cx="7311957" cy="156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545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2AB4E-04DE-7C4B-AC1A-0B2B2B4F0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FDBE40-CE90-07DB-41A0-B87A6E261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Requerimientos funcionales</a:t>
            </a:r>
          </a:p>
        </p:txBody>
      </p:sp>
      <p:sp>
        <p:nvSpPr>
          <p:cNvPr id="9" name="CuadroTexto 8">
            <a:hlinkClick r:id="rId2" action="ppaction://hlinkfile"/>
            <a:extLst>
              <a:ext uri="{FF2B5EF4-FFF2-40B4-BE49-F238E27FC236}">
                <a16:creationId xmlns:a16="http://schemas.microsoft.com/office/drawing/2014/main" id="{61531DB6-D9C9-48AE-AA9F-99F4E737C628}"/>
              </a:ext>
            </a:extLst>
          </p:cNvPr>
          <p:cNvSpPr txBox="1"/>
          <p:nvPr/>
        </p:nvSpPr>
        <p:spPr>
          <a:xfrm>
            <a:off x="282101" y="1690688"/>
            <a:ext cx="3508443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Enlace IEEE830</a:t>
            </a:r>
            <a:r>
              <a:rPr lang="en-US" sz="2000" dirty="0"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:</a:t>
            </a:r>
          </a:p>
          <a:p>
            <a:r>
              <a:rPr lang="pt-BR" sz="1600" dirty="0">
                <a:hlinkClick r:id="rId3"/>
              </a:rPr>
              <a:t>Formato IEEE830.docx - Documentos de Google</a:t>
            </a:r>
            <a:r>
              <a:rPr lang="en-US" sz="1600" dirty="0">
                <a:latin typeface="DM Sans"/>
                <a:ea typeface="DM Sans"/>
                <a:cs typeface="DM Sans"/>
                <a:sym typeface="DM Sans"/>
              </a:rPr>
              <a:t>(Pag 26)</a:t>
            </a:r>
            <a:endParaRPr lang="es-MX" sz="16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D42CCA8-1BBF-098B-DA21-AB5D8D23BD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6642" y="1615683"/>
            <a:ext cx="7311956" cy="1479678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DF3CE86C-4F3A-76BE-5F78-9323B020A7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6641" y="3332807"/>
            <a:ext cx="7311957" cy="1492856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BE4FDD7F-5C76-3B31-6D73-AE5EBD2280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6640" y="5063109"/>
            <a:ext cx="7311957" cy="145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277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2AB4E-04DE-7C4B-AC1A-0B2B2B4F0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FDBE40-CE90-07DB-41A0-B87A6E261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Requerimientos funcionales</a:t>
            </a:r>
          </a:p>
        </p:txBody>
      </p:sp>
      <p:sp>
        <p:nvSpPr>
          <p:cNvPr id="9" name="CuadroTexto 8">
            <a:hlinkClick r:id="rId2" action="ppaction://hlinkfile"/>
            <a:extLst>
              <a:ext uri="{FF2B5EF4-FFF2-40B4-BE49-F238E27FC236}">
                <a16:creationId xmlns:a16="http://schemas.microsoft.com/office/drawing/2014/main" id="{61531DB6-D9C9-48AE-AA9F-99F4E737C628}"/>
              </a:ext>
            </a:extLst>
          </p:cNvPr>
          <p:cNvSpPr txBox="1"/>
          <p:nvPr/>
        </p:nvSpPr>
        <p:spPr>
          <a:xfrm>
            <a:off x="282101" y="1690688"/>
            <a:ext cx="3508443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Enlace IEEE830</a:t>
            </a:r>
            <a:r>
              <a:rPr lang="en-US" sz="2000" dirty="0"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:</a:t>
            </a:r>
          </a:p>
          <a:p>
            <a:r>
              <a:rPr lang="pt-BR" sz="1600" dirty="0">
                <a:hlinkClick r:id="rId3"/>
              </a:rPr>
              <a:t>Formato IEEE830.docx - Documentos de Google</a:t>
            </a:r>
            <a:r>
              <a:rPr lang="en-US" sz="1600" dirty="0">
                <a:latin typeface="DM Sans"/>
                <a:ea typeface="DM Sans"/>
                <a:cs typeface="DM Sans"/>
                <a:sym typeface="DM Sans"/>
              </a:rPr>
              <a:t>(Pag 26)</a:t>
            </a:r>
            <a:endParaRPr lang="es-MX" sz="1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1CA7145-642D-5879-EC63-3900608DB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6642" y="3782929"/>
            <a:ext cx="7311956" cy="140713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24B1983-B35B-8CB8-6438-CC06A6C2CF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6642" y="1933000"/>
            <a:ext cx="7311956" cy="135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93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47B8F2-67CF-C273-D227-ABFBF6C0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Modelo relacional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E13678-5AFB-CFD9-D365-08E3622654A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686800" y="1666876"/>
            <a:ext cx="3433865" cy="994146"/>
          </a:xfrm>
        </p:spPr>
        <p:txBody>
          <a:bodyPr>
            <a:normAutofit fontScale="70000" lnSpcReduction="20000"/>
          </a:bodyPr>
          <a:lstStyle/>
          <a:p>
            <a:r>
              <a:rPr lang="es-MX" sz="20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Enlace</a:t>
            </a:r>
            <a:r>
              <a:rPr lang="es-MX" sz="24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s-MX" sz="24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2"/>
              </a:rPr>
              <a:t>https://drive.google.com/file/d/1nyKKH33NekEpV_EtIfb3txztgRzZGeK5/view?usp=drive_link</a:t>
            </a:r>
            <a:r>
              <a:rPr lang="es-MX" sz="24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 </a:t>
            </a:r>
          </a:p>
          <a:p>
            <a:pPr lvl="0"/>
            <a:endParaRPr lang="es-CO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C12B596-9BBD-45FD-A0E1-639DA07157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1056" y="1502228"/>
            <a:ext cx="8415744" cy="508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0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47B8F2-67CF-C273-D227-ABFBF6C08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697" y="341313"/>
            <a:ext cx="10515600" cy="1325563"/>
          </a:xfrm>
        </p:spPr>
        <p:txBody>
          <a:bodyPr>
            <a:normAutofit/>
          </a:bodyPr>
          <a:lstStyle/>
          <a:p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Modelo entidad-relación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E13678-5AFB-CFD9-D365-08E3622654A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686800" y="1666876"/>
            <a:ext cx="3433865" cy="1565055"/>
          </a:xfrm>
        </p:spPr>
        <p:txBody>
          <a:bodyPr>
            <a:normAutofit fontScale="70000" lnSpcReduction="20000"/>
          </a:bodyPr>
          <a:lstStyle/>
          <a:p>
            <a:r>
              <a:rPr lang="es-MX" sz="35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Enlace</a:t>
            </a:r>
            <a:r>
              <a:rPr lang="es-MX" sz="40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s-MX" sz="28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2"/>
              </a:rPr>
              <a:t>https://drive.google.com/file/d/1CTuS3sCblY5yuqw_W-wJnOnC5e7S07Q2/view?usp=drive_link</a:t>
            </a:r>
            <a:r>
              <a:rPr lang="es-MX" sz="28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pPr marL="0" lvl="0" indent="0">
              <a:buNone/>
            </a:pPr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95E5D89-A26E-4535-84DA-3BFFA6E0F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15" y="1502230"/>
            <a:ext cx="7952176" cy="528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053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47B8F2-67CF-C273-D227-ABFBF6C0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Diccionario de datos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E13678-5AFB-CFD9-D365-08E3622654A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9512300" y="1531604"/>
            <a:ext cx="2548321" cy="2220589"/>
          </a:xfrm>
        </p:spPr>
        <p:txBody>
          <a:bodyPr>
            <a:normAutofit/>
          </a:bodyPr>
          <a:lstStyle/>
          <a:p>
            <a:r>
              <a:rPr lang="es-MX" sz="20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Enlace</a:t>
            </a:r>
            <a:r>
              <a:rPr lang="es-MX" sz="24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s-MX" sz="20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2"/>
              </a:rPr>
              <a:t>https://drive.google.com/file/d/16Zqt812WTKcjYywUcTDmPVkVQDOJeSWz/view?usp=drive_link</a:t>
            </a:r>
            <a:r>
              <a:rPr lang="es-MX" sz="20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pPr lvl="0"/>
            <a:endParaRPr lang="es-CO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0C2A734-C3F3-4041-824C-873CD3A36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35" y="1531605"/>
            <a:ext cx="8827475" cy="464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0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47B8F2-67CF-C273-D227-ABFBF6C0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Normalización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E13678-5AFB-CFD9-D365-08E3622654A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9512301" y="1531604"/>
            <a:ext cx="2169948" cy="1897395"/>
          </a:xfrm>
        </p:spPr>
        <p:txBody>
          <a:bodyPr>
            <a:normAutofit fontScale="47500" lnSpcReduction="20000"/>
          </a:bodyPr>
          <a:lstStyle/>
          <a:p>
            <a:r>
              <a:rPr lang="es-MX" sz="20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Enlace</a:t>
            </a:r>
            <a:r>
              <a:rPr lang="es-MX" sz="24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:</a:t>
            </a:r>
          </a:p>
          <a:p>
            <a:pPr marL="0" lvl="0" indent="0">
              <a:buNone/>
            </a:pPr>
            <a:r>
              <a:rPr lang="es-CO" sz="3400" dirty="0">
                <a:hlinkClick r:id="rId2"/>
              </a:rPr>
              <a:t>https://docs.google.com/spreadsheets/d/1rvnU257yqAvmt9buVgcBxMk9qonhjyxQ/edit?usp=drive_link&amp;ouid=106337483190684096692&amp;rtpof=true&amp;sd=true</a:t>
            </a:r>
            <a:r>
              <a:rPr lang="es-CO" sz="3400" dirty="0"/>
              <a:t>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6D879A4-8750-4B36-ABBC-7BB77EF24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63" y="1531604"/>
            <a:ext cx="9235937" cy="4640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918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47B8F2-67CF-C273-D227-ABFBF6C0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Diagrama de distribución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E13678-5AFB-CFD9-D365-08E3622654A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686800" y="1690688"/>
            <a:ext cx="3433865" cy="994146"/>
          </a:xfrm>
        </p:spPr>
        <p:txBody>
          <a:bodyPr>
            <a:normAutofit fontScale="70000" lnSpcReduction="20000"/>
          </a:bodyPr>
          <a:lstStyle/>
          <a:p>
            <a:r>
              <a:rPr lang="es-MX" sz="20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Enlace</a:t>
            </a:r>
            <a:r>
              <a:rPr lang="es-MX" sz="24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s-MX" sz="24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2"/>
              </a:rPr>
              <a:t>https://drive.google.com/file/d/1rfxryK7yY6jvDNK5W1kIUmnuNkq-_Kn-/view?usp=drive_link</a:t>
            </a:r>
            <a:r>
              <a:rPr lang="es-MX" sz="24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pPr lvl="0"/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380EEF1-F9C0-4DCD-8436-BD8084C4D1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017"/>
          <a:stretch/>
        </p:blipFill>
        <p:spPr>
          <a:xfrm>
            <a:off x="273050" y="1447800"/>
            <a:ext cx="841375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98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DBF1A8-D23B-B4A9-E81D-D7BB74EB0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Objetivo general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150610-5F0A-BC71-EF9A-8AFBB600C864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40080" y="1779905"/>
            <a:ext cx="10911840" cy="4351338"/>
          </a:xfrm>
        </p:spPr>
        <p:txBody>
          <a:bodyPr>
            <a:normAutofit/>
          </a:bodyPr>
          <a:lstStyle/>
          <a:p>
            <a:pPr algn="just"/>
            <a:r>
              <a:rPr lang="es-MX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Desarrollar e implementar una aplicación que mejore la comercialización de productos agrícolas, para mejorar la competitividad en el mercado, de los pequeños y medianos productores o (Campesinos) de Colombia, asegurando precios justos para los clientes.</a:t>
            </a:r>
            <a:endParaRPr lang="es-MX" sz="3600" i="0" kern="1200" dirty="0">
              <a:effectLst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851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47B8F2-67CF-C273-D227-ABFBF6C0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Prototipo navegable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E13678-5AFB-CFD9-D365-08E3622654A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686800" y="1690688"/>
            <a:ext cx="3433865" cy="994146"/>
          </a:xfrm>
        </p:spPr>
        <p:txBody>
          <a:bodyPr>
            <a:normAutofit fontScale="70000" lnSpcReduction="20000"/>
          </a:bodyPr>
          <a:lstStyle/>
          <a:p>
            <a:r>
              <a:rPr lang="es-MX" sz="20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Enlace</a:t>
            </a:r>
            <a:r>
              <a:rPr lang="es-MX" sz="24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s-MX" sz="24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2"/>
              </a:rPr>
              <a:t>https://drive.google.com/file/d/1vnUQO_4reOpQWMNPIRizAdUqxVyC4PMi/view?usp=drive_link</a:t>
            </a:r>
            <a:r>
              <a:rPr lang="es-MX" sz="24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pPr lvl="0"/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6B44145-B0C4-C533-AD0B-AFC80E7CD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77" y="1939158"/>
            <a:ext cx="7863085" cy="424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331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47B8F2-67CF-C273-D227-ABFBF6C0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Repositorio </a:t>
            </a:r>
            <a:r>
              <a:rPr lang="es-CO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endParaRPr lang="es-CO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E13678-5AFB-CFD9-D365-08E3622654A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519681" y="3121289"/>
            <a:ext cx="6502400" cy="841112"/>
          </a:xfrm>
        </p:spPr>
        <p:txBody>
          <a:bodyPr>
            <a:normAutofit fontScale="55000" lnSpcReduction="20000"/>
          </a:bodyPr>
          <a:lstStyle/>
          <a:p>
            <a:r>
              <a:rPr lang="es-MX" sz="62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Enlace:</a:t>
            </a:r>
            <a:br>
              <a:rPr lang="es-MX" sz="86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r>
              <a:rPr lang="es-MX" sz="40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2"/>
              </a:rPr>
              <a:t>https://github.com/DuvierOlmos/AgroSoft-Beta.git</a:t>
            </a:r>
            <a:r>
              <a:rPr lang="es-MX" sz="40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endParaRPr lang="es-MX" sz="4000" b="1" i="0" kern="12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lvl="0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79512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1427982" y="4691571"/>
            <a:ext cx="10515600" cy="18648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sz="1600" dirty="0">
                <a:solidFill>
                  <a:schemeClr val="bg1"/>
                </a:solidFill>
                <a:latin typeface="Work Sans Medium" pitchFamily="2" charset="77"/>
              </a:rPr>
              <a:t>Presentación elaborada por:</a:t>
            </a:r>
          </a:p>
          <a:p>
            <a:pPr algn="r"/>
            <a:r>
              <a:rPr lang="es-CO" sz="1600" dirty="0">
                <a:solidFill>
                  <a:schemeClr val="bg1"/>
                </a:solidFill>
                <a:latin typeface="Work Sans Medium" pitchFamily="2" charset="77"/>
              </a:rPr>
              <a:t>Johan Fernando Ochoa Lozano </a:t>
            </a:r>
          </a:p>
          <a:p>
            <a:pPr algn="r"/>
            <a:r>
              <a:rPr lang="es-CO" sz="1600" dirty="0">
                <a:solidFill>
                  <a:schemeClr val="bg1"/>
                </a:solidFill>
                <a:latin typeface="Work Sans Medium" pitchFamily="2" charset="77"/>
              </a:rPr>
              <a:t>Duvier Olmos Cometa</a:t>
            </a:r>
          </a:p>
          <a:p>
            <a:pPr algn="r"/>
            <a:r>
              <a:rPr lang="es-CO" sz="1600" dirty="0">
                <a:solidFill>
                  <a:schemeClr val="bg1"/>
                </a:solidFill>
                <a:latin typeface="Work Sans Medium" pitchFamily="2" charset="77"/>
              </a:rPr>
              <a:t>Juliana Tique Ortiz</a:t>
            </a:r>
          </a:p>
          <a:p>
            <a:pPr algn="r"/>
            <a:r>
              <a:rPr lang="es-CO" sz="1600" dirty="0">
                <a:solidFill>
                  <a:schemeClr val="bg1"/>
                </a:solidFill>
                <a:latin typeface="Work Sans Medium" pitchFamily="2" charset="77"/>
              </a:rPr>
              <a:t>Derek Saavedra Castañeda </a:t>
            </a:r>
          </a:p>
          <a:p>
            <a:pPr algn="r"/>
            <a:r>
              <a:rPr lang="es-CO" sz="1600" dirty="0">
                <a:solidFill>
                  <a:schemeClr val="bg1"/>
                </a:solidFill>
                <a:latin typeface="Work Sans Medium" pitchFamily="2" charset="77"/>
              </a:rPr>
              <a:t>Como material de apoyo sustentación ADSO</a:t>
            </a:r>
          </a:p>
          <a:p>
            <a:pPr algn="r"/>
            <a:r>
              <a:rPr lang="es-CO" sz="1600" dirty="0">
                <a:solidFill>
                  <a:schemeClr val="bg1"/>
                </a:solidFill>
                <a:latin typeface="Work Sans Medium" pitchFamily="2" charset="77"/>
              </a:rPr>
              <a:t>Trimestre III</a:t>
            </a:r>
            <a:br>
              <a:rPr lang="es-CO" sz="16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CO" sz="1600" dirty="0">
                <a:solidFill>
                  <a:schemeClr val="bg1"/>
                </a:solidFill>
                <a:latin typeface="Work Sans Medium" pitchFamily="2" charset="77"/>
              </a:rPr>
              <a:t>SENA –CEET</a:t>
            </a:r>
          </a:p>
          <a:p>
            <a:pPr algn="r"/>
            <a:r>
              <a:rPr lang="es-CO" sz="1600" dirty="0">
                <a:solidFill>
                  <a:schemeClr val="bg1"/>
                </a:solidFill>
                <a:latin typeface="Work Sans Medium" pitchFamily="2" charset="77"/>
              </a:rPr>
              <a:t>2025</a:t>
            </a:r>
          </a:p>
          <a:p>
            <a:pPr algn="r"/>
            <a:endParaRPr lang="es-CO" sz="1600" dirty="0">
              <a:solidFill>
                <a:schemeClr val="bg1"/>
              </a:solidFill>
              <a:latin typeface="Work Sans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7058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D5CD09-D4CE-1181-80DC-34F530747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DC2FD8-6A3A-42C9-1447-627BE7E1E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Objetivos específicos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A15C1F0-6F04-208E-E8CA-BC790F0CF0E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8200" y="1690688"/>
            <a:ext cx="6299446" cy="448627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s-MX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Crear un sistema de registro y perfil con funcionalidades que permitan a los productores y clientes registrarse, crear, gestionar sus perfiles, incluyendo información relevante como ubicación, productos ofrecidos, y preferencias de compra.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s-MX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Implementar un mercado en línea que permita a los pequeños y medianos productores(Campesinos) registrar sus productos y a los clientes buscar y comprar productos agrícolas de manera fácil y eficiente.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s-MX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Implementar links de pago existentes que faciliten las transacciones entre productores y clientes, garantizando la protección de los datos financieros.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s-MX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Facilitar la comunicación directa entre clientes y administradores implementando sistemas de PQRS además de comentarios y reseñas que los usuarios pueden hacer dentro de la plataforma para permitir una mejor retroalimentación.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s-MX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Optimizar la gestión de inventario, mejorando la precisión de las existencias disponibles y garantizar una gestión eficiente de los productos a lo largo del ciclo de vida del inventario.</a:t>
            </a:r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77F59BC8-3892-433B-B375-4F30C435E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29600" r="29600"/>
          <a:stretch/>
        </p:blipFill>
        <p:spPr bwMode="auto">
          <a:xfrm>
            <a:off x="7788594" y="1447800"/>
            <a:ext cx="3565206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4174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8D246D-01B3-F11F-D785-DF189CC14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Diagrama BPMN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7F3ECD0-5B57-4BD8-BFDA-A573C613B6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000"/>
          <a:stretch/>
        </p:blipFill>
        <p:spPr>
          <a:xfrm>
            <a:off x="422009" y="1690688"/>
            <a:ext cx="8313429" cy="455446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8FA6066-FCD4-4B2E-B093-9EEE5F4EB4F9}"/>
              </a:ext>
            </a:extLst>
          </p:cNvPr>
          <p:cNvSpPr txBox="1"/>
          <p:nvPr/>
        </p:nvSpPr>
        <p:spPr>
          <a:xfrm>
            <a:off x="8722802" y="1690688"/>
            <a:ext cx="3271402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Enlace:</a:t>
            </a:r>
          </a:p>
          <a:p>
            <a:endParaRPr lang="es-MX" sz="2000" b="1" i="0" kern="12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s-MX" sz="1800" b="1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  <a:hlinkClick r:id="rId3"/>
              </a:rPr>
              <a:t>https://drive.google.com/file/d/12TnGOsNYB3y3XGtIRjptaQZt3FO8pqrq/view?usp=drive_link</a:t>
            </a:r>
            <a:r>
              <a:rPr lang="es-MX" sz="1800" b="1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24379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5D1445-806B-73B3-1DC1-D57C67D36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Mockup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60D2688-2F83-473E-92A5-AEA936442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7398" y="1546696"/>
            <a:ext cx="5723106" cy="525293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6DD9579-9B99-4711-A9A6-4ED485B54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6" y="1488331"/>
            <a:ext cx="5984504" cy="5311302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6A09F03C-138E-46E9-A4F6-BA7942AFF103}"/>
              </a:ext>
            </a:extLst>
          </p:cNvPr>
          <p:cNvSpPr/>
          <p:nvPr/>
        </p:nvSpPr>
        <p:spPr>
          <a:xfrm>
            <a:off x="271392" y="2305455"/>
            <a:ext cx="566808" cy="508439"/>
          </a:xfrm>
          <a:custGeom>
            <a:avLst/>
            <a:gdLst/>
            <a:ahLst/>
            <a:cxnLst/>
            <a:rect l="l" t="t" r="r" b="b"/>
            <a:pathLst>
              <a:path w="701414" h="825919">
                <a:moveTo>
                  <a:pt x="0" y="0"/>
                </a:moveTo>
                <a:lnTo>
                  <a:pt x="701414" y="0"/>
                </a:lnTo>
                <a:lnTo>
                  <a:pt x="701414" y="825920"/>
                </a:lnTo>
                <a:lnTo>
                  <a:pt x="0" y="8259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87" b="-987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E02C7B0E-7E4C-4DCE-8061-6107DD57540E}"/>
              </a:ext>
            </a:extLst>
          </p:cNvPr>
          <p:cNvSpPr/>
          <p:nvPr/>
        </p:nvSpPr>
        <p:spPr>
          <a:xfrm>
            <a:off x="6503580" y="2146570"/>
            <a:ext cx="566808" cy="508439"/>
          </a:xfrm>
          <a:custGeom>
            <a:avLst/>
            <a:gdLst/>
            <a:ahLst/>
            <a:cxnLst/>
            <a:rect l="l" t="t" r="r" b="b"/>
            <a:pathLst>
              <a:path w="701414" h="825919">
                <a:moveTo>
                  <a:pt x="0" y="0"/>
                </a:moveTo>
                <a:lnTo>
                  <a:pt x="701414" y="0"/>
                </a:lnTo>
                <a:lnTo>
                  <a:pt x="701414" y="825920"/>
                </a:lnTo>
                <a:lnTo>
                  <a:pt x="0" y="8259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87" b="-987"/>
            </a:stretch>
          </a:blipFill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71557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5D1445-806B-73B3-1DC1-D57C67D36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Mockup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E1C678F-3BC1-4F49-8FEE-3232D6620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174" y="1488332"/>
            <a:ext cx="7227651" cy="5369668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424B2CEA-D59F-4DAE-B02F-6969E98F59FC}"/>
              </a:ext>
            </a:extLst>
          </p:cNvPr>
          <p:cNvSpPr/>
          <p:nvPr/>
        </p:nvSpPr>
        <p:spPr>
          <a:xfrm>
            <a:off x="2722762" y="2023353"/>
            <a:ext cx="566808" cy="508439"/>
          </a:xfrm>
          <a:custGeom>
            <a:avLst/>
            <a:gdLst/>
            <a:ahLst/>
            <a:cxnLst/>
            <a:rect l="l" t="t" r="r" b="b"/>
            <a:pathLst>
              <a:path w="701414" h="825919">
                <a:moveTo>
                  <a:pt x="0" y="0"/>
                </a:moveTo>
                <a:lnTo>
                  <a:pt x="701414" y="0"/>
                </a:lnTo>
                <a:lnTo>
                  <a:pt x="701414" y="825920"/>
                </a:lnTo>
                <a:lnTo>
                  <a:pt x="0" y="8259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87" b="-987"/>
            </a:stretch>
          </a:blipFill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88816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5D1445-806B-73B3-1DC1-D57C67D36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Mockup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DAD63EA-DC4D-440E-AF8E-30455089B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553" y="1600022"/>
            <a:ext cx="5946052" cy="510233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17E337A-40F9-4C22-9B2E-4C8BB9582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6444" y="1600021"/>
            <a:ext cx="5441004" cy="510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98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5D1445-806B-73B3-1DC1-D57C67D36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Mockup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B920647-0C3B-45CE-81D0-E25C1EF9A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22" y="1595330"/>
            <a:ext cx="5825918" cy="5204302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17E8A74-D2AF-4A98-88B0-0C76DC822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751" y="1595330"/>
            <a:ext cx="5328227" cy="520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96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5D1445-806B-73B3-1DC1-D57C67D36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Mockup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4D40E94-1930-4FC3-A6CC-87FBD13D5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268" y="1458876"/>
            <a:ext cx="7091464" cy="533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996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cion Musica, sonido y audio.pptx" id="{A6FB88B8-09CF-473E-9AC2-52B0222B3DF6}" vid="{F552D108-7477-48CD-A748-9D4CA63005F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SENA</Template>
  <TotalTime>1281</TotalTime>
  <Words>589</Words>
  <Application>Microsoft Office PowerPoint</Application>
  <PresentationFormat>Panorámica</PresentationFormat>
  <Paragraphs>67</Paragraphs>
  <Slides>23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DM Sans</vt:lpstr>
      <vt:lpstr>Times New Roman</vt:lpstr>
      <vt:lpstr>Work Sans Medium</vt:lpstr>
      <vt:lpstr>Tema de Office</vt:lpstr>
      <vt:lpstr>Presentación de PowerPoint</vt:lpstr>
      <vt:lpstr>Objetivo general</vt:lpstr>
      <vt:lpstr>Objetivos específicos</vt:lpstr>
      <vt:lpstr>Diagrama BPMN</vt:lpstr>
      <vt:lpstr>Mockup</vt:lpstr>
      <vt:lpstr>Mockup</vt:lpstr>
      <vt:lpstr>Mockup</vt:lpstr>
      <vt:lpstr>Mockup</vt:lpstr>
      <vt:lpstr>Mockup</vt:lpstr>
      <vt:lpstr>Ficha técnica</vt:lpstr>
      <vt:lpstr>Cotizaciones</vt:lpstr>
      <vt:lpstr>Requerimientos funcionales</vt:lpstr>
      <vt:lpstr>Requerimientos funcionales</vt:lpstr>
      <vt:lpstr>Requerimientos funcionales</vt:lpstr>
      <vt:lpstr>Modelo relacional</vt:lpstr>
      <vt:lpstr>Modelo entidad-relación</vt:lpstr>
      <vt:lpstr>Diccionario de datos</vt:lpstr>
      <vt:lpstr>Normalización</vt:lpstr>
      <vt:lpstr>Diagrama de distribución</vt:lpstr>
      <vt:lpstr>Prototipo navegable</vt:lpstr>
      <vt:lpstr>Repositorio git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Yeison</dc:creator>
  <cp:lastModifiedBy>Duvier Olmos</cp:lastModifiedBy>
  <cp:revision>44</cp:revision>
  <dcterms:created xsi:type="dcterms:W3CDTF">2024-10-17T22:52:47Z</dcterms:created>
  <dcterms:modified xsi:type="dcterms:W3CDTF">2025-04-21T05:11:37Z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